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1" r:id="rId1"/>
  </p:sldMasterIdLst>
  <p:notesMasterIdLst>
    <p:notesMasterId r:id="rId56"/>
  </p:notesMasterIdLst>
  <p:handoutMasterIdLst>
    <p:handoutMasterId r:id="rId57"/>
  </p:handoutMasterIdLst>
  <p:sldIdLst>
    <p:sldId id="461" r:id="rId2"/>
    <p:sldId id="257" r:id="rId3"/>
    <p:sldId id="462" r:id="rId4"/>
    <p:sldId id="463" r:id="rId5"/>
    <p:sldId id="534" r:id="rId6"/>
    <p:sldId id="488" r:id="rId7"/>
    <p:sldId id="464" r:id="rId8"/>
    <p:sldId id="489" r:id="rId9"/>
    <p:sldId id="535" r:id="rId10"/>
    <p:sldId id="490" r:id="rId11"/>
    <p:sldId id="492" r:id="rId12"/>
    <p:sldId id="497" r:id="rId13"/>
    <p:sldId id="493" r:id="rId14"/>
    <p:sldId id="465" r:id="rId15"/>
    <p:sldId id="536" r:id="rId16"/>
    <p:sldId id="498" r:id="rId17"/>
    <p:sldId id="537" r:id="rId18"/>
    <p:sldId id="538" r:id="rId19"/>
    <p:sldId id="503" r:id="rId20"/>
    <p:sldId id="504" r:id="rId21"/>
    <p:sldId id="466" r:id="rId22"/>
    <p:sldId id="539" r:id="rId23"/>
    <p:sldId id="540" r:id="rId24"/>
    <p:sldId id="506" r:id="rId25"/>
    <p:sldId id="511" r:id="rId26"/>
    <p:sldId id="541" r:id="rId27"/>
    <p:sldId id="542" r:id="rId28"/>
    <p:sldId id="543" r:id="rId29"/>
    <p:sldId id="507" r:id="rId30"/>
    <p:sldId id="544" r:id="rId31"/>
    <p:sldId id="512" r:id="rId32"/>
    <p:sldId id="467" r:id="rId33"/>
    <p:sldId id="468" r:id="rId34"/>
    <p:sldId id="514" r:id="rId35"/>
    <p:sldId id="545" r:id="rId36"/>
    <p:sldId id="515" r:id="rId37"/>
    <p:sldId id="546" r:id="rId38"/>
    <p:sldId id="470" r:id="rId39"/>
    <p:sldId id="547" r:id="rId40"/>
    <p:sldId id="548" r:id="rId41"/>
    <p:sldId id="549" r:id="rId42"/>
    <p:sldId id="550" r:id="rId43"/>
    <p:sldId id="551" r:id="rId44"/>
    <p:sldId id="476" r:id="rId45"/>
    <p:sldId id="477" r:id="rId46"/>
    <p:sldId id="521" r:id="rId47"/>
    <p:sldId id="522" r:id="rId48"/>
    <p:sldId id="552" r:id="rId49"/>
    <p:sldId id="478" r:id="rId50"/>
    <p:sldId id="523" r:id="rId51"/>
    <p:sldId id="553" r:id="rId52"/>
    <p:sldId id="481" r:id="rId53"/>
    <p:sldId id="529" r:id="rId54"/>
    <p:sldId id="554" r:id="rId55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Sampson's World</a:t>
            </a: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A7FCE-1440-45A1-9AE7-2BA9CAE3F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329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Sampson's World</a:t>
            </a: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248ECA-8F62-4027-8593-7F35EFB573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395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50861942-DE37-4869-B7B4-30E73032E515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/>
            <a:fld id="{42D70A3E-B190-44CC-9C14-1D6B65B4C97A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Sampson's World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3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2A951261-FD11-47EE-94F4-EF8614786253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Sampson's World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D906-5EDC-4B81-8AE9-C4DC9B0E6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6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EB6C5-EE29-4A63-8061-E6E53718D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02EC-A698-45CC-AF26-60E04C60E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0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1AF4A-9674-4CE4-B786-214DD96C3D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8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D06C-C222-4376-B68B-0642D36D2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8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825F-8FEE-4DD6-9471-BC073B928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2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4BD1-F57E-42A9-B4D2-8107E29D1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1AC0-CD66-450A-8A10-22C18777A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4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3845-6244-4DCC-B661-8C2B7E0FC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4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33EEB-8DAC-453B-93F0-A374148E6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5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7435-62AB-46AB-9590-FFC02F9EF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2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22222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fld id="{3E555967-A177-41E0-9016-A9E8F56EB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+ All About Motherboards</a:t>
            </a: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D3845-6244-4DCC-B661-8C2B7E0FC9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6892D60-B8B5-45EA-A916-B5D98395F767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51164" y="5029200"/>
            <a:ext cx="746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3-6 </a:t>
            </a:r>
            <a:r>
              <a:rPr lang="en-US" sz="1600" dirty="0"/>
              <a:t>Socket LGA775 is the first Intel socket to use lands rather than </a:t>
            </a:r>
            <a:r>
              <a:rPr lang="en-US" sz="1600" dirty="0" smtClean="0"/>
              <a:t>pins</a:t>
            </a:r>
            <a:endParaRPr lang="en-US" sz="1600" dirty="0"/>
          </a:p>
        </p:txBody>
      </p:sp>
      <p:pic>
        <p:nvPicPr>
          <p:cNvPr id="3074" name="Picture 2" descr="C:\Users\Julie\Documents\DropBox\InstructorManuals\A+Hardware\Figures\Ch03\Figure 3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63" y="1295400"/>
            <a:ext cx="609907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EB3FB25-5871-4481-84EA-E04C6820410E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Processor Sockets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Zero insertion force (ZIF) sockets</a:t>
            </a:r>
          </a:p>
          <a:p>
            <a:pPr lvl="1" eaLnBrk="1" hangingPunct="1"/>
            <a:r>
              <a:rPr lang="en-US" dirty="0" smtClean="0"/>
              <a:t>All current processor sockets</a:t>
            </a:r>
          </a:p>
          <a:p>
            <a:pPr lvl="1" eaLnBrk="1" hangingPunct="1"/>
            <a:r>
              <a:rPr lang="en-US" dirty="0" smtClean="0"/>
              <a:t>Side lever lifts processor up and out of the socket</a:t>
            </a:r>
          </a:p>
          <a:p>
            <a:pPr eaLnBrk="1" hangingPunct="1"/>
            <a:r>
              <a:rPr lang="en-US" dirty="0" smtClean="0"/>
              <a:t>Sockets for AMD Processors</a:t>
            </a:r>
          </a:p>
          <a:p>
            <a:pPr lvl="1" eaLnBrk="1" hangingPunct="1"/>
            <a:r>
              <a:rPr lang="en-US" dirty="0" smtClean="0"/>
              <a:t>AMD uses the PGA socket architecture (desktops)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76A435B2-0159-4A11-AA13-191B6D571110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pic>
        <p:nvPicPr>
          <p:cNvPr id="4098" name="Picture 2" descr="C:\Users\Julie\Documents\DropBox\InstructorManuals\A+Hardware\Figures\Ch03\Table 3-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0899"/>
            <a:ext cx="5029200" cy="5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524000" y="5822950"/>
            <a:ext cx="6265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Table </a:t>
            </a:r>
            <a:r>
              <a:rPr lang="en-US" sz="1600" b="1" dirty="0" smtClean="0"/>
              <a:t>3-3 </a:t>
            </a:r>
            <a:r>
              <a:rPr lang="en-US" sz="1600" dirty="0"/>
              <a:t>Sockets for AMD processors used for desktop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32AC926-F228-455D-A922-30D90CFABACA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Processor Sockets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Match a processor to the socket and motherboard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Refer to motherboard, processor compatibility documentation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762125" y="5591175"/>
            <a:ext cx="678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3-9 </a:t>
            </a:r>
            <a:r>
              <a:rPr lang="en-US" sz="1600" dirty="0"/>
              <a:t>AMD Athlon 64 processor to be inserted into an AM2+ </a:t>
            </a:r>
            <a:r>
              <a:rPr lang="en-US" sz="1600" dirty="0" smtClean="0"/>
              <a:t>socket</a:t>
            </a:r>
            <a:endParaRPr lang="en-US" sz="1600" dirty="0"/>
          </a:p>
        </p:txBody>
      </p:sp>
      <p:pic>
        <p:nvPicPr>
          <p:cNvPr id="5122" name="Picture 2" descr="C:\Users\Julie\Documents\DropBox\InstructorManuals\A+Hardware\Figures\Ch03\Figure 3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20464"/>
            <a:ext cx="4348163" cy="27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9DFE8AB-2F29-4AE2-9E86-92004AD330A1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Chipset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Chipset: set of chips on motherboard that work with processor to collectively control: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Memory, motherboard buses, some peripherals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Manufacturers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Intel, AMD, NVIDIA, SiS, and VIA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Intel Chipsets</a:t>
            </a:r>
          </a:p>
          <a:p>
            <a:pPr lvl="1" eaLnBrk="1" hangingPunct="1"/>
            <a:r>
              <a:rPr lang="en-US" dirty="0" smtClean="0"/>
              <a:t>North Bridge and South Bridge - Uses hub interface</a:t>
            </a:r>
          </a:p>
          <a:p>
            <a:pPr lvl="2" eaLnBrk="1" hangingPunct="1"/>
            <a:r>
              <a:rPr lang="en-US" dirty="0" smtClean="0"/>
              <a:t>All I/O buses (input/output buses) connect to hub</a:t>
            </a:r>
          </a:p>
          <a:p>
            <a:pPr lvl="3" eaLnBrk="1" hangingPunct="1"/>
            <a:r>
              <a:rPr lang="en-US" dirty="0" smtClean="0"/>
              <a:t>Hub connects to system bus</a:t>
            </a:r>
          </a:p>
          <a:p>
            <a:pPr lvl="2" eaLnBrk="1" hangingPunct="1"/>
            <a:r>
              <a:rPr lang="en-US" dirty="0" smtClean="0"/>
              <a:t>North Bridge – fast end of hub</a:t>
            </a:r>
          </a:p>
          <a:p>
            <a:pPr lvl="2" eaLnBrk="1" hangingPunct="1"/>
            <a:r>
              <a:rPr lang="en-US" dirty="0" smtClean="0"/>
              <a:t>South Bridge – slow end of hub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146" name="Picture 2" descr="C:\Users\Julie\Documents\DropBox\InstructorManuals\A+Hardware\Figures\Ch03\Figure 3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618037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199" y="5486400"/>
            <a:ext cx="7339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3-10  </a:t>
            </a:r>
            <a:r>
              <a:rPr lang="en-US" sz="1600" dirty="0" smtClean="0"/>
              <a:t>The chipset’s North Bridge and South Bridge control access to the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processor for all components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902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298E9B87-77BB-4F8B-9354-7DBE0C970626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Chipset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dirty="0" smtClean="0"/>
              <a:t>Intel Chipsets (cont’d)</a:t>
            </a:r>
          </a:p>
          <a:p>
            <a:pPr lvl="1" eaLnBrk="1" hangingPunct="1"/>
            <a:r>
              <a:rPr lang="en-US" dirty="0" smtClean="0"/>
              <a:t>Core i7 and X58 chipset</a:t>
            </a:r>
          </a:p>
          <a:p>
            <a:pPr lvl="2" eaLnBrk="1" hangingPunct="1"/>
            <a:r>
              <a:rPr lang="en-US" dirty="0" smtClean="0"/>
              <a:t>Referred to by Intel as Nehalem chipset</a:t>
            </a:r>
          </a:p>
          <a:p>
            <a:pPr lvl="2" eaLnBrk="1" hangingPunct="1"/>
            <a:r>
              <a:rPr lang="en-US" dirty="0" smtClean="0"/>
              <a:t>Contain memory controller within processor housing</a:t>
            </a:r>
          </a:p>
          <a:p>
            <a:pPr lvl="2" eaLnBrk="1" hangingPunct="1"/>
            <a:r>
              <a:rPr lang="en-US" dirty="0" smtClean="0"/>
              <a:t>Memory connects directly to processor</a:t>
            </a:r>
          </a:p>
          <a:p>
            <a:pPr lvl="2" eaLnBrk="1" hangingPunct="1"/>
            <a:r>
              <a:rPr lang="en-US" dirty="0" smtClean="0"/>
              <a:t>Has QuickPath Interconnect (QPI) technology</a:t>
            </a:r>
          </a:p>
          <a:p>
            <a:pPr lvl="3" eaLnBrk="1" hangingPunct="1"/>
            <a:r>
              <a:rPr lang="en-US" dirty="0" smtClean="0"/>
              <a:t>Has 16 lanes for data packets</a:t>
            </a:r>
          </a:p>
          <a:p>
            <a:pPr lvl="1" eaLnBrk="1" hangingPunct="1"/>
            <a:r>
              <a:rPr lang="en-US" dirty="0" smtClean="0"/>
              <a:t>Sandy Bridge chipset</a:t>
            </a:r>
          </a:p>
          <a:p>
            <a:pPr lvl="2" eaLnBrk="1" hangingPunct="1"/>
            <a:r>
              <a:rPr lang="en-US" dirty="0" smtClean="0"/>
              <a:t>Memory and graphics controller in processor</a:t>
            </a:r>
          </a:p>
          <a:p>
            <a:pPr lvl="2" eaLnBrk="1" hangingPunct="1"/>
            <a:r>
              <a:rPr lang="en-US" dirty="0" smtClean="0"/>
              <a:t>Second Generation Core i7 processor is an example</a:t>
            </a:r>
          </a:p>
          <a:p>
            <a:pPr lvl="2" eaLnBrk="1" hangingPunct="1"/>
            <a:r>
              <a:rPr lang="en-US" dirty="0" smtClean="0"/>
              <a:t>Sandy Bridge motherboards use DDR3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170" name="Picture 2" descr="C:\Users\Julie\Documents\DropBox\InstructorManuals\A+Hardware\Figures\Ch03\Figure 3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60" y="990600"/>
            <a:ext cx="4138613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5594866"/>
            <a:ext cx="40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3-11  </a:t>
            </a:r>
            <a:r>
              <a:rPr lang="en-US" dirty="0" smtClean="0"/>
              <a:t>X58 chipset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0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Chipset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Intel Chipsets (cont’d)</a:t>
            </a:r>
          </a:p>
          <a:p>
            <a:pPr lvl="1"/>
            <a:r>
              <a:rPr lang="en-US" dirty="0" smtClean="0"/>
              <a:t>Ivy Bridge chipset – 3</a:t>
            </a:r>
            <a:r>
              <a:rPr lang="en-US" baseline="30000" dirty="0" smtClean="0"/>
              <a:t>rd</a:t>
            </a:r>
            <a:r>
              <a:rPr lang="en-US" dirty="0" smtClean="0"/>
              <a:t> generation processors released in 2012</a:t>
            </a:r>
          </a:p>
          <a:p>
            <a:pPr lvl="2"/>
            <a:r>
              <a:rPr lang="en-US" dirty="0" smtClean="0"/>
              <a:t>Use less power</a:t>
            </a:r>
          </a:p>
          <a:p>
            <a:pPr lvl="2"/>
            <a:r>
              <a:rPr lang="en-US" dirty="0" smtClean="0"/>
              <a:t>More transistors in a smaller place</a:t>
            </a:r>
          </a:p>
          <a:p>
            <a:pPr lvl="2"/>
            <a:r>
              <a:rPr lang="en-US" dirty="0" smtClean="0"/>
              <a:t>Perform better than earlier products</a:t>
            </a:r>
          </a:p>
          <a:p>
            <a:pPr lvl="2"/>
            <a:r>
              <a:rPr lang="en-US" dirty="0" smtClean="0"/>
              <a:t>Uses a single Platform Controller Hub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2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C6D9D40C-3C03-40DD-9EB7-248A6DBF6FB6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Chipset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AMD chipsets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AMD A-series (code name Trinity)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Designed to compete with Ivey Bridge chipsets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AMD 9-series, 8-series, and 7-series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Designed for gamer, hobbyist, multimedia enthusiast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Focus on good graphics capabilities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Support overclocking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AMD 580X Crossfire chipset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Supports ATI CrossFire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AMD 780V chipset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Designed for business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AMD 740G and 690 chipsets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Designed for low-end, inexpensive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8CCE8CB-A4A4-42F3-BEB1-374409D88E8C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Learn about the different types and features of motherboards</a:t>
            </a:r>
          </a:p>
          <a:p>
            <a:pPr eaLnBrk="1" hangingPunct="1"/>
            <a:r>
              <a:rPr lang="en-US" dirty="0" smtClean="0"/>
              <a:t>Learn how to use setup BIOS and physical jumpers to configure a motherboard</a:t>
            </a:r>
          </a:p>
          <a:p>
            <a:pPr eaLnBrk="1" hangingPunct="1"/>
            <a:r>
              <a:rPr lang="en-US" dirty="0" smtClean="0"/>
              <a:t>Learn how to maintain a motherboard</a:t>
            </a:r>
          </a:p>
          <a:p>
            <a:pPr eaLnBrk="1" hangingPunct="1"/>
            <a:r>
              <a:rPr lang="en-US" dirty="0" smtClean="0"/>
              <a:t>Learn how to select, install, and replace a motherboard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you need to know when finished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05F2E92-5B82-48A5-95F1-A0AC2791961F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Chipset 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NVIDIA, SIS and VIA Chipsets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 make graphics processors and chipset for AMD and Intel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NVIDIA’s method of connecting multiple video cards is called SLI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planning a gaming computer using two video cards: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Look for a motherboard that supports SLI and uses the nForce chipset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50C87777-38DF-4891-99D0-05B107459553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Buses and Expansion Slots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System of pathways used for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Carried by bus: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Power, control signals, memory addresses, data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 and instructions exist in binary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Only two states: on and off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 path size: width of a data 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Examples: 8-bit bus has eight wire (lines) to transmit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194" name="Picture 2" descr="C:\Users\Julie\Documents\DropBox\InstructorManuals\A+Hardware\Figures\Ch03\Figure 3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670192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1980" y="4724400"/>
            <a:ext cx="757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3-16  </a:t>
            </a:r>
            <a:r>
              <a:rPr lang="en-US" dirty="0" smtClean="0"/>
              <a:t>A data bus has traces or lines that carry voltage interpreted </a:t>
            </a:r>
          </a:p>
          <a:p>
            <a:r>
              <a:rPr lang="en-US" dirty="0" smtClean="0"/>
              <a:t>                     by the CPU and other devices as 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4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Buses and Expansion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System clock (system timer) – times activities on the motherboard</a:t>
            </a:r>
          </a:p>
          <a:p>
            <a:r>
              <a:rPr lang="en-US" dirty="0" smtClean="0"/>
              <a:t>Speed of memory, Front Side Bus, processor, or other component is measured in </a:t>
            </a:r>
            <a:r>
              <a:rPr lang="en-US" b="1" dirty="0" smtClean="0"/>
              <a:t>hertz (Hz)</a:t>
            </a:r>
            <a:r>
              <a:rPr lang="en-US" dirty="0" smtClean="0"/>
              <a:t>, which is one cycle per second</a:t>
            </a:r>
          </a:p>
          <a:p>
            <a:pPr lvl="1"/>
            <a:r>
              <a:rPr lang="en-US" dirty="0" smtClean="0"/>
              <a:t>Megahertz (MHz): one million cycles per second</a:t>
            </a:r>
          </a:p>
          <a:p>
            <a:pPr lvl="1"/>
            <a:r>
              <a:rPr lang="en-US" dirty="0" smtClean="0"/>
              <a:t>Gigahertz (GHz): one billion cycles per second</a:t>
            </a:r>
            <a:endParaRPr lang="en-US" b="1" dirty="0" smtClean="0"/>
          </a:p>
          <a:p>
            <a:r>
              <a:rPr lang="en-US" dirty="0" smtClean="0"/>
              <a:t>Motherboards can have more than one bus</a:t>
            </a:r>
          </a:p>
          <a:p>
            <a:pPr lvl="1"/>
            <a:r>
              <a:rPr lang="en-US" dirty="0" smtClean="0"/>
              <a:t>Table 3-4 on the following slide lists many buses</a:t>
            </a:r>
          </a:p>
        </p:txBody>
      </p:sp>
    </p:spTree>
    <p:extLst>
      <p:ext uri="{BB962C8B-B14F-4D97-AF65-F5344CB8AC3E}">
        <p14:creationId xmlns:p14="http://schemas.microsoft.com/office/powerpoint/2010/main" val="1832655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CED10E6C-BFAF-4DC6-9783-24C4EA890001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  <p:pic>
        <p:nvPicPr>
          <p:cNvPr id="9218" name="Picture 2" descr="C:\Users\Julie\Documents\DropBox\InstructorManuals\A+Hardware\Figures\Ch03\Table 3-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990600"/>
            <a:ext cx="5948363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67000" y="5486400"/>
            <a:ext cx="3516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Table </a:t>
            </a:r>
            <a:r>
              <a:rPr lang="en-US" sz="1600" b="1" dirty="0" smtClean="0"/>
              <a:t>3-4 </a:t>
            </a:r>
            <a:r>
              <a:rPr lang="en-US" sz="1600" dirty="0"/>
              <a:t>Buses listed by throughput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D988B1DE-62C3-4327-AD59-2076AA41D00C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Buses and Expansion Slots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Conventional PCI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Improved several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Four types of slots and six possible PCI card configurations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Buses and Expansion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PCI-X</a:t>
            </a:r>
          </a:p>
          <a:p>
            <a:pPr lvl="1"/>
            <a:r>
              <a:rPr lang="en-US" dirty="0" smtClean="0"/>
              <a:t>Uses 64-bit data path</a:t>
            </a:r>
          </a:p>
          <a:p>
            <a:pPr lvl="1"/>
            <a:r>
              <a:rPr lang="en-US" dirty="0" smtClean="0"/>
              <a:t>Latest revision is PCI-X 3.0 (all revisions are backward-compatible)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42" name="Picture 2" descr="C:\Users\Julie\Documents\DropBox\InstructorManuals\A+Hardware\Figures\Ch03\Figure 3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3789363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334000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3-19  </a:t>
            </a:r>
            <a:r>
              <a:rPr lang="en-US" dirty="0" smtClean="0"/>
              <a:t>The two long white </a:t>
            </a:r>
          </a:p>
          <a:p>
            <a:r>
              <a:rPr lang="en-US" dirty="0" smtClean="0"/>
              <a:t>PCI-X slots can support PCI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64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Buses and Expansion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PCI Express (PCIe)</a:t>
            </a:r>
          </a:p>
          <a:p>
            <a:pPr lvl="1"/>
            <a:r>
              <a:rPr lang="en-US" dirty="0" smtClean="0"/>
              <a:t>Not backward compatible with conventional PCI or PCI-X</a:t>
            </a:r>
          </a:p>
          <a:p>
            <a:pPr lvl="1"/>
            <a:r>
              <a:rPr lang="en-US" dirty="0" smtClean="0"/>
              <a:t>Expected to replace both PCI and PCI-X in the future</a:t>
            </a:r>
          </a:p>
          <a:p>
            <a:pPr lvl="1"/>
            <a:r>
              <a:rPr lang="en-US" dirty="0" smtClean="0"/>
              <a:t>Uses a serial bus, which is faster than parallel</a:t>
            </a:r>
          </a:p>
          <a:p>
            <a:pPr lvl="1"/>
            <a:r>
              <a:rPr lang="en-US" dirty="0" smtClean="0"/>
              <a:t>Comes in four different slot sizes</a:t>
            </a:r>
          </a:p>
          <a:p>
            <a:pPr lvl="2"/>
            <a:r>
              <a:rPr lang="en-US" dirty="0" smtClean="0"/>
              <a:t>PCI Express x1, x4, x8, and x16</a:t>
            </a:r>
          </a:p>
          <a:p>
            <a:pPr lvl="1"/>
            <a:r>
              <a:rPr lang="en-US" dirty="0" smtClean="0"/>
              <a:t>Latest version is PCIe 3.0 which doubles the throughput of version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1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1266" name="Picture 2" descr="C:\Users\Julie\Documents\DropBox\InstructorManuals\A+Hardware\Figures\Ch03\Figure 3-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98023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5412570"/>
            <a:ext cx="726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3-21  </a:t>
            </a:r>
            <a:r>
              <a:rPr lang="en-US" dirty="0" smtClean="0"/>
              <a:t>Three types of PCIe slots and one conventional PCI slot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09C667C8-5F6D-482E-8F83-45AAAFE3F71C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Buses and Expansion Slots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373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PCI Riser cards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Installs in a PCI slot and provides another slot at a right angle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Used to fit PCI, PCIe, and PCI-X cards into a low-profile or slimline case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4495800" y="3962400"/>
            <a:ext cx="3733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3-23 </a:t>
            </a:r>
            <a:r>
              <a:rPr lang="en-US" sz="1600" dirty="0"/>
              <a:t>PCI riser card provides a 3.3-V slot or </a:t>
            </a:r>
            <a:r>
              <a:rPr lang="en-US" sz="1600" dirty="0" smtClean="0"/>
              <a:t>5-V </a:t>
            </a:r>
            <a:r>
              <a:rPr lang="en-US" sz="1600" dirty="0"/>
              <a:t>slot depending on which direction the card is inserted in the PCI slot</a:t>
            </a:r>
          </a:p>
          <a:p>
            <a:endParaRPr lang="en-US" sz="1600" dirty="0"/>
          </a:p>
        </p:txBody>
      </p:sp>
      <p:pic>
        <p:nvPicPr>
          <p:cNvPr id="12290" name="Picture 2" descr="C:\Users\Julie\Documents\DropBox\InstructorManuals\A+Hardware\Figures\Ch03\Figure 3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584198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84E6108-43D3-40DF-83F1-10477B13B23E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Motherboard Types and Features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Motherboard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complicated computer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One of the first items to consider when building a computer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Consider the following when purchasing a motherboard: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Form factor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Processor socket and chipset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Buses and number of bus slots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 connectors, slots, and ports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Buses and Expansion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AGP Buses</a:t>
            </a:r>
          </a:p>
          <a:p>
            <a:pPr lvl="1"/>
            <a:r>
              <a:rPr lang="en-US" dirty="0" smtClean="0"/>
              <a:t>Accelerated Graphics Port (AGP) – standard used by motherboard video slots and video cards for years</a:t>
            </a:r>
          </a:p>
          <a:p>
            <a:pPr lvl="1"/>
            <a:r>
              <a:rPr lang="en-US" dirty="0" smtClean="0"/>
              <a:t>Will need to know how to support it even though it is a dying technology</a:t>
            </a:r>
          </a:p>
          <a:p>
            <a:pPr lvl="1"/>
            <a:r>
              <a:rPr lang="en-US" dirty="0" smtClean="0"/>
              <a:t>AGP standards include:</a:t>
            </a:r>
          </a:p>
          <a:p>
            <a:pPr lvl="2"/>
            <a:r>
              <a:rPr lang="en-US" dirty="0" smtClean="0"/>
              <a:t>Three major releases - AGP 1.0, AGP 2.0, AGP 3.0</a:t>
            </a:r>
          </a:p>
          <a:p>
            <a:pPr lvl="2"/>
            <a:r>
              <a:rPr lang="en-US" dirty="0" smtClean="0"/>
              <a:t>One major change in slot length – AGP Pro</a:t>
            </a:r>
          </a:p>
          <a:p>
            <a:pPr lvl="2"/>
            <a:r>
              <a:rPr lang="en-US" dirty="0" smtClean="0"/>
              <a:t>Four different speeds – 1x, 2x, 4x, and 8x</a:t>
            </a:r>
          </a:p>
          <a:p>
            <a:pPr lvl="2"/>
            <a:r>
              <a:rPr lang="en-US" dirty="0" smtClean="0"/>
              <a:t>Three different voltages</a:t>
            </a:r>
          </a:p>
          <a:p>
            <a:pPr lvl="2"/>
            <a:r>
              <a:rPr lang="en-US" dirty="0" smtClean="0"/>
              <a:t>Six different slots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20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0966A2E8-DF25-4B05-98BD-B0EEABC347B4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  <p:pic>
        <p:nvPicPr>
          <p:cNvPr id="13315" name="Picture 3" descr="C:\Users\Julie\Documents\DropBox\InstructorManuals\A+Hardware\Figures\Ch03\Table 3-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830388"/>
            <a:ext cx="5845175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895600" y="5349875"/>
            <a:ext cx="366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Table </a:t>
            </a:r>
            <a:r>
              <a:rPr lang="en-US" sz="1600" b="1" dirty="0" smtClean="0"/>
              <a:t>3-5 </a:t>
            </a:r>
            <a:r>
              <a:rPr lang="en-US" sz="1600" dirty="0"/>
              <a:t>AGP standards summarized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1DAE7FA7-799C-4E89-A319-1357F1C64210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On-Board Ports and Connectors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On-board ports (integrated components)</a:t>
            </a:r>
          </a:p>
          <a:p>
            <a:pPr lvl="1" eaLnBrk="1" hangingPunct="1"/>
            <a:r>
              <a:rPr lang="en-US" dirty="0" smtClean="0"/>
              <a:t>Ports coming directly off the motherboard </a:t>
            </a:r>
          </a:p>
          <a:p>
            <a:pPr lvl="2" eaLnBrk="1" hangingPunct="1"/>
            <a:r>
              <a:rPr lang="en-US" dirty="0" smtClean="0"/>
              <a:t>USB, sound, network, video, eSATA ports</a:t>
            </a:r>
          </a:p>
          <a:p>
            <a:pPr lvl="2" eaLnBrk="1" hangingPunct="1"/>
            <a:r>
              <a:rPr lang="en-US" dirty="0" smtClean="0"/>
              <a:t>Older motherboards might have mouse and keyboard ports, parallel and serial ports</a:t>
            </a:r>
          </a:p>
          <a:p>
            <a:pPr eaLnBrk="1" hangingPunct="1"/>
            <a:r>
              <a:rPr lang="en-US" dirty="0" smtClean="0"/>
              <a:t>I/O shield</a:t>
            </a:r>
          </a:p>
          <a:p>
            <a:pPr lvl="1" eaLnBrk="1" hangingPunct="1"/>
            <a:r>
              <a:rPr lang="en-US" dirty="0" smtClean="0"/>
              <a:t>Plate installed in computer case providing holes for on-board ports</a:t>
            </a:r>
          </a:p>
          <a:p>
            <a:pPr eaLnBrk="1" hangingPunct="1"/>
            <a:r>
              <a:rPr lang="en-US" dirty="0" smtClean="0"/>
              <a:t>Internal connectors</a:t>
            </a:r>
          </a:p>
          <a:p>
            <a:pPr lvl="1" eaLnBrk="1" hangingPunct="1"/>
            <a:r>
              <a:rPr lang="en-US" dirty="0" smtClean="0"/>
              <a:t>Parallel ATA, floppy drive, serial ATA, SCSI, USB or FireWire (IEEE 1394) connectors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976DFF7C-2952-4A86-89C4-65B3B4C53700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Configuring a Motherboard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Motherboard settings </a:t>
            </a:r>
          </a:p>
          <a:p>
            <a:pPr lvl="1" eaLnBrk="1" hangingPunct="1"/>
            <a:r>
              <a:rPr lang="en-US" dirty="0" smtClean="0"/>
              <a:t>Enable or disable connector or port</a:t>
            </a:r>
          </a:p>
          <a:p>
            <a:pPr lvl="1" eaLnBrk="1" hangingPunct="1"/>
            <a:r>
              <a:rPr lang="en-US" dirty="0" smtClean="0"/>
              <a:t>Set CPU frequency, system bus, other buses</a:t>
            </a:r>
          </a:p>
          <a:p>
            <a:pPr lvl="1" eaLnBrk="1" hangingPunct="1"/>
            <a:r>
              <a:rPr lang="en-US" dirty="0" smtClean="0"/>
              <a:t>Control security features</a:t>
            </a:r>
          </a:p>
          <a:p>
            <a:pPr lvl="1" eaLnBrk="1" hangingPunct="1"/>
            <a:r>
              <a:rPr lang="en-US" dirty="0" smtClean="0"/>
              <a:t>Control what happens when PC first boots</a:t>
            </a:r>
          </a:p>
          <a:p>
            <a:pPr eaLnBrk="1" hangingPunct="1"/>
            <a:r>
              <a:rPr lang="en-US" dirty="0" smtClean="0"/>
              <a:t>Three ways to configure older motherboards:</a:t>
            </a:r>
          </a:p>
          <a:p>
            <a:pPr lvl="1" eaLnBrk="1" hangingPunct="1"/>
            <a:r>
              <a:rPr lang="en-US" dirty="0" smtClean="0"/>
              <a:t>DIP switches, jumpers, CMOS RAM</a:t>
            </a:r>
          </a:p>
          <a:p>
            <a:pPr eaLnBrk="1" hangingPunct="1"/>
            <a:r>
              <a:rPr lang="en-US" dirty="0" smtClean="0"/>
              <a:t>Today, almost all motherboard configuration data is stored in CMOS RAM</a:t>
            </a:r>
          </a:p>
          <a:p>
            <a:pPr lvl="1" eaLnBrk="1" hangingPunct="1"/>
            <a:r>
              <a:rPr lang="en-US" dirty="0" smtClean="0"/>
              <a:t>Program called BIOS setup or CMOS setup is used to make changes to settings stored in CMOS 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46941AF7-0CD6-49A8-B736-AA3E77FA0B43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Jumpers to Configure a Motherboard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Jumper – two small posts or metal pins that stick up off the motherboard that is open or closed</a:t>
            </a:r>
          </a:p>
          <a:p>
            <a:pPr lvl="1" eaLnBrk="1" hangingPunct="1"/>
            <a:r>
              <a:rPr lang="en-US" dirty="0" smtClean="0"/>
              <a:t>Open jumper has no cover and a closed jumper has a cover on the two pins</a:t>
            </a:r>
          </a:p>
          <a:p>
            <a:pPr lvl="1" eaLnBrk="1" hangingPunct="1"/>
            <a:r>
              <a:rPr lang="en-US" dirty="0" smtClean="0"/>
              <a:t>Retain setup or installation information</a:t>
            </a:r>
          </a:p>
          <a:p>
            <a:pPr lvl="1" eaLnBrk="1" hangingPunct="1"/>
            <a:r>
              <a:rPr lang="en-US" dirty="0" smtClean="0"/>
              <a:t>Jumpers can be used to clear a forgotten supervisor or power-on password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4338" name="Picture 2" descr="C:\Users\Julie\Documents\DropBox\InstructorManuals\A+Hardware\Figures\Ch03\Figure 3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1548"/>
            <a:ext cx="426402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3044" y="2644270"/>
            <a:ext cx="756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3-35  </a:t>
            </a:r>
            <a:r>
              <a:rPr lang="en-US" dirty="0" smtClean="0"/>
              <a:t>This group of three jumpers controls the BIOS configuration</a:t>
            </a:r>
            <a:endParaRPr lang="en-US" dirty="0"/>
          </a:p>
        </p:txBody>
      </p:sp>
      <p:pic>
        <p:nvPicPr>
          <p:cNvPr id="14339" name="Picture 3" descr="C:\Users\Julie\Documents\DropBox\InstructorManuals\A+Hardware\Figures\Ch03\Figure 3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200400"/>
            <a:ext cx="4641850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3154" y="5638800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3-36  </a:t>
            </a:r>
            <a:r>
              <a:rPr lang="en-US" dirty="0" smtClean="0"/>
              <a:t>BIOS configuration jumper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82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F05CEB7A-31C3-4E5A-8944-1AA7D6682544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Setup BIOS To Configure a Motherboard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Access the BIOS Setup Program</a:t>
            </a:r>
          </a:p>
          <a:p>
            <a:pPr lvl="1" eaLnBrk="1" hangingPunct="1"/>
            <a:r>
              <a:rPr lang="en-US" dirty="0" smtClean="0"/>
              <a:t>Press a key or combination of keys during the boot process </a:t>
            </a:r>
          </a:p>
          <a:p>
            <a:pPr lvl="2" eaLnBrk="1" hangingPunct="1"/>
            <a:r>
              <a:rPr lang="en-US" dirty="0" smtClean="0"/>
              <a:t>Varies from one manufacturer to another</a:t>
            </a:r>
          </a:p>
          <a:p>
            <a:pPr lvl="2" eaLnBrk="1" hangingPunct="1"/>
            <a:r>
              <a:rPr lang="en-US" dirty="0" smtClean="0"/>
              <a:t>See documentation for your motherboard or watch the screen near the beginning of the boot</a:t>
            </a:r>
          </a:p>
          <a:p>
            <a:pPr lvl="1" eaLnBrk="1" hangingPunct="1"/>
            <a:r>
              <a:rPr lang="en-US" dirty="0" smtClean="0"/>
              <a:t>Setup screen appears with menus and Help features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5362" name="Picture 2" descr="C:\Users\Julie\Documents\DropBox\InstructorManuals\A+Hardware\Figures\Ch03\Figure 3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65" y="1482436"/>
            <a:ext cx="57349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5010789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3-37  </a:t>
            </a:r>
            <a:r>
              <a:rPr lang="en-US" dirty="0" smtClean="0"/>
              <a:t>BIOS setup main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68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64E5B5A-C8EC-4AA2-825A-F910E476240C}" type="slidenum">
              <a:rPr lang="en-US" smtClean="0"/>
              <a:pPr eaLnBrk="1" hangingPunct="1"/>
              <a:t>38</a:t>
            </a:fld>
            <a:endParaRPr lang="en-US" dirty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Setup BIOS To Configure a Motherboard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Change the boot sequence</a:t>
            </a:r>
          </a:p>
          <a:p>
            <a:pPr lvl="1" eaLnBrk="1" hangingPunct="1"/>
            <a:r>
              <a:rPr lang="en-US" dirty="0" smtClean="0"/>
              <a:t>Might need to change boot sequence from hard drive to DVD </a:t>
            </a:r>
          </a:p>
          <a:p>
            <a:pPr lvl="1" eaLnBrk="1" hangingPunct="1"/>
            <a:r>
              <a:rPr lang="en-US" dirty="0" smtClean="0"/>
              <a:t>Unified Extensible Firmware Interface (UEFI) – new standard slowly replacing BIOS</a:t>
            </a:r>
          </a:p>
          <a:p>
            <a:pPr lvl="2" eaLnBrk="1" hangingPunct="1"/>
            <a:r>
              <a:rPr lang="en-US" dirty="0" smtClean="0"/>
              <a:t>Interface between firmware on motherboard and the OS</a:t>
            </a:r>
          </a:p>
          <a:p>
            <a:pPr lvl="2" eaLnBrk="1" hangingPunct="1"/>
            <a:r>
              <a:rPr lang="en-US" dirty="0" smtClean="0"/>
              <a:t>Improves the boot process</a:t>
            </a:r>
          </a:p>
          <a:p>
            <a:pPr lvl="2" eaLnBrk="1" hangingPunct="1"/>
            <a:r>
              <a:rPr lang="en-US" dirty="0" smtClean="0"/>
              <a:t>UEFI is new boot option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Using Setup BIOS To Configure a Motherboard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Configure onboard devices</a:t>
            </a:r>
          </a:p>
          <a:p>
            <a:pPr lvl="1"/>
            <a:r>
              <a:rPr lang="en-US" dirty="0" smtClean="0"/>
              <a:t>Enable/disable a port or group of ports</a:t>
            </a:r>
          </a:p>
          <a:p>
            <a:r>
              <a:rPr lang="en-US" dirty="0" smtClean="0"/>
              <a:t>View </a:t>
            </a:r>
            <a:r>
              <a:rPr lang="en-US" dirty="0"/>
              <a:t>h</a:t>
            </a:r>
            <a:r>
              <a:rPr lang="en-US" dirty="0" smtClean="0"/>
              <a:t>ard drive and optical drive information</a:t>
            </a:r>
          </a:p>
          <a:p>
            <a:r>
              <a:rPr lang="en-US" dirty="0" smtClean="0"/>
              <a:t>Processor and clock speeds</a:t>
            </a:r>
          </a:p>
          <a:p>
            <a:pPr lvl="1"/>
            <a:r>
              <a:rPr lang="en-US" dirty="0" smtClean="0"/>
              <a:t>Some motherboards allow changing the processor speed and/or the memory multiplier</a:t>
            </a:r>
          </a:p>
          <a:p>
            <a:r>
              <a:rPr lang="en-US" dirty="0" smtClean="0"/>
              <a:t>Monitor temperatures, fan speeds, and voltages</a:t>
            </a:r>
          </a:p>
          <a:p>
            <a:r>
              <a:rPr lang="en-US" dirty="0" smtClean="0"/>
              <a:t>Intrusion detection</a:t>
            </a:r>
          </a:p>
          <a:p>
            <a:pPr lvl="1"/>
            <a:r>
              <a:rPr lang="en-US" dirty="0" smtClean="0"/>
              <a:t>Can enable event logging (logs when case is opened)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6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CEFAD326-BCD2-4395-8EAA-7D8792FC41A7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Motherboard Form Factors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Determines motherboard size, features</a:t>
            </a:r>
          </a:p>
          <a:p>
            <a:pPr lvl="1" eaLnBrk="1" hangingPunct="1"/>
            <a:r>
              <a:rPr lang="en-US" dirty="0" smtClean="0"/>
              <a:t>Compatible with power supplies, cases, processors, expansion cards</a:t>
            </a:r>
          </a:p>
          <a:p>
            <a:pPr eaLnBrk="1" hangingPunct="1"/>
            <a:r>
              <a:rPr lang="en-US" dirty="0" smtClean="0"/>
              <a:t>Most popular</a:t>
            </a:r>
          </a:p>
          <a:p>
            <a:pPr lvl="1" eaLnBrk="1" hangingPunct="1"/>
            <a:r>
              <a:rPr lang="en-US" dirty="0" smtClean="0"/>
              <a:t>ATX, MicroATX, and Mini-ITX</a:t>
            </a:r>
          </a:p>
          <a:p>
            <a:pPr lvl="2" eaLnBrk="1" hangingPunct="1"/>
            <a:r>
              <a:rPr lang="en-US" dirty="0" smtClean="0"/>
              <a:t>Mini-ITX is smaller than MicroATX and is also known as ITX </a:t>
            </a:r>
          </a:p>
          <a:p>
            <a:pPr eaLnBrk="1" hangingPunct="1"/>
            <a:r>
              <a:rPr lang="en-US" dirty="0" smtClean="0"/>
              <a:t>The following slides show examples of form factors and comparisons of sizes and hold positions of several form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Using Setup BIOS To Configure a Motherboard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382000" cy="4525963"/>
          </a:xfrm>
        </p:spPr>
        <p:txBody>
          <a:bodyPr/>
          <a:lstStyle/>
          <a:p>
            <a:r>
              <a:rPr lang="en-US" dirty="0" smtClean="0"/>
              <a:t>Power-on passwords</a:t>
            </a:r>
          </a:p>
          <a:p>
            <a:pPr lvl="1"/>
            <a:r>
              <a:rPr lang="en-US" dirty="0" smtClean="0"/>
              <a:t>Assigned in BIOS setup to prevent unauthorized access to the computer and/or BIOS setup utility</a:t>
            </a:r>
          </a:p>
          <a:p>
            <a:pPr lvl="1"/>
            <a:r>
              <a:rPr lang="en-US" dirty="0" smtClean="0"/>
              <a:t>May be possible to set a supervisor and user password</a:t>
            </a:r>
          </a:p>
          <a:p>
            <a:pPr lvl="2"/>
            <a:r>
              <a:rPr lang="en-US" dirty="0" smtClean="0"/>
              <a:t>If both passwords are set, must enter a valid password to boot the system</a:t>
            </a:r>
          </a:p>
          <a:p>
            <a:pPr lvl="1"/>
            <a:r>
              <a:rPr lang="en-US" dirty="0" smtClean="0"/>
              <a:t>How to set passwords varies depending on motherboard and BIOS</a:t>
            </a:r>
          </a:p>
          <a:p>
            <a:pPr lvl="2"/>
            <a:r>
              <a:rPr lang="en-US" dirty="0" smtClean="0"/>
              <a:t>Some allow a System power-on password, which will require a password be entered every boot</a:t>
            </a:r>
          </a:p>
          <a:p>
            <a:pPr lvl="2"/>
            <a:r>
              <a:rPr lang="en-US" dirty="0" smtClean="0"/>
              <a:t>A Setup power-on password only requires a password be entered in order to access BIOS setup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66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Using Setup BIOS To Configure a Motherboard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LoJack</a:t>
            </a:r>
          </a:p>
          <a:p>
            <a:pPr lvl="1"/>
            <a:r>
              <a:rPr lang="en-US" dirty="0" smtClean="0"/>
              <a:t>Technology embedded in the BIOS of many laptops to protect a system against theft</a:t>
            </a:r>
          </a:p>
          <a:p>
            <a:pPr lvl="1"/>
            <a:r>
              <a:rPr lang="en-US" dirty="0" smtClean="0"/>
              <a:t>Must subscribe to service</a:t>
            </a:r>
          </a:p>
          <a:p>
            <a:pPr lvl="1"/>
            <a:r>
              <a:rPr lang="en-US" dirty="0" smtClean="0"/>
              <a:t>Software and BIOS work together to locate a laptop whenever it connects to the Internet</a:t>
            </a:r>
          </a:p>
          <a:p>
            <a:r>
              <a:rPr lang="en-US" dirty="0" smtClean="0"/>
              <a:t>Drive Encryption and Drive Password Protection</a:t>
            </a:r>
          </a:p>
          <a:p>
            <a:pPr lvl="1"/>
            <a:r>
              <a:rPr lang="en-US" dirty="0" smtClean="0"/>
              <a:t>Some motherboards allow you to set a password in order to access the hard drive</a:t>
            </a:r>
          </a:p>
          <a:p>
            <a:pPr lvl="1"/>
            <a:r>
              <a:rPr lang="en-US" dirty="0" smtClean="0"/>
              <a:t>Password kept on drive so that it still works even if drive is moved to another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82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Using Setup BIOS To Configure a Motherboard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TPM chip – Trusted Platform Module chip</a:t>
            </a:r>
          </a:p>
          <a:p>
            <a:pPr lvl="1"/>
            <a:r>
              <a:rPr lang="en-US" dirty="0" smtClean="0"/>
              <a:t>BitLocker Encryption in Windows 7/Vista works with this chip</a:t>
            </a:r>
          </a:p>
          <a:p>
            <a:pPr lvl="1"/>
            <a:r>
              <a:rPr lang="en-US" dirty="0" smtClean="0"/>
              <a:t>Encryption key is kept on chip </a:t>
            </a:r>
          </a:p>
          <a:p>
            <a:pPr lvl="1"/>
            <a:r>
              <a:rPr lang="en-US" dirty="0" smtClean="0"/>
              <a:t>Assures that a drive cannot be used in another computer</a:t>
            </a:r>
          </a:p>
          <a:p>
            <a:r>
              <a:rPr lang="en-US" dirty="0" smtClean="0"/>
              <a:t>Virtualization – when one physical machine hosts multiple activities that are normally on multiple machines</a:t>
            </a:r>
          </a:p>
          <a:p>
            <a:pPr lvl="1"/>
            <a:r>
              <a:rPr lang="en-US" dirty="0" smtClean="0"/>
              <a:t>Virtualization must be enabled in BIOS setup for VM software to work</a:t>
            </a:r>
          </a:p>
        </p:txBody>
      </p:sp>
    </p:spTree>
    <p:extLst>
      <p:ext uri="{BB962C8B-B14F-4D97-AF65-F5344CB8AC3E}">
        <p14:creationId xmlns:p14="http://schemas.microsoft.com/office/powerpoint/2010/main" val="4046393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Using Setup BIOS To Configure a Motherboard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Exiting the BIOS setup menus</a:t>
            </a:r>
          </a:p>
          <a:p>
            <a:pPr lvl="1"/>
            <a:r>
              <a:rPr lang="en-US" dirty="0" smtClean="0"/>
              <a:t>Most exit screens give several options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6386" name="Picture 2" descr="C:\Users\Julie\Documents\DropBox\InstructorManuals\A+Hardware\Figures\Ch03\Figure 3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96252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56388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3-50  </a:t>
            </a:r>
            <a:r>
              <a:rPr lang="en-US" dirty="0" smtClean="0"/>
              <a:t>BIOS setup Exit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45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CDC64AA2-0F84-4066-A487-F7F65CDDC25A}" type="slidenum">
              <a:rPr lang="en-US" smtClean="0"/>
              <a:pPr eaLnBrk="1" hangingPunct="1"/>
              <a:t>44</a:t>
            </a:fld>
            <a:endParaRPr lang="en-US" dirty="0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Maintaining a Motherboard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Motherboard is considered a field replaceable unit</a:t>
            </a:r>
          </a:p>
          <a:p>
            <a:pPr lvl="1" eaLnBrk="1" hangingPunct="1"/>
            <a:r>
              <a:rPr lang="en-US" dirty="0" smtClean="0"/>
              <a:t>Need to know how to:</a:t>
            </a:r>
          </a:p>
          <a:p>
            <a:pPr lvl="2" eaLnBrk="1" hangingPunct="1"/>
            <a:r>
              <a:rPr lang="en-US" dirty="0"/>
              <a:t>U</a:t>
            </a:r>
            <a:r>
              <a:rPr lang="en-US" dirty="0" smtClean="0"/>
              <a:t>pdate motherboard drivers</a:t>
            </a:r>
          </a:p>
          <a:p>
            <a:pPr lvl="2" eaLnBrk="1" hangingPunct="1"/>
            <a:r>
              <a:rPr lang="en-US" dirty="0" smtClean="0"/>
              <a:t>Update flash BIOS</a:t>
            </a:r>
          </a:p>
          <a:p>
            <a:pPr lvl="2" eaLnBrk="1" hangingPunct="1"/>
            <a:r>
              <a:rPr lang="en-US" dirty="0" smtClean="0"/>
              <a:t>Replace CMOS battery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047E57E8-59F9-46E8-9049-FBED337E0451}" type="slidenum">
              <a:rPr lang="en-US" smtClean="0"/>
              <a:pPr eaLnBrk="1" hangingPunct="1"/>
              <a:t>45</a:t>
            </a:fld>
            <a:endParaRPr lang="en-US" dirty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Maintaining a Motherboard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Update motherboard drivers</a:t>
            </a:r>
          </a:p>
          <a:p>
            <a:pPr lvl="1" eaLnBrk="1" hangingPunct="1"/>
            <a:r>
              <a:rPr lang="en-US" sz="2300" dirty="0" smtClean="0"/>
              <a:t>Device drivers are small programs that allow software to interact with certain hardware</a:t>
            </a:r>
          </a:p>
          <a:p>
            <a:pPr lvl="1" eaLnBrk="1" hangingPunct="1"/>
            <a:r>
              <a:rPr lang="en-US" sz="2300" dirty="0" smtClean="0"/>
              <a:t>Use Windows internal drivers, bundled CD drivers, or download drivers from manufacturer site</a:t>
            </a:r>
          </a:p>
          <a:p>
            <a:pPr eaLnBrk="1" hangingPunct="1"/>
            <a:r>
              <a:rPr lang="en-US" dirty="0" smtClean="0"/>
              <a:t>Flash BIOS</a:t>
            </a:r>
          </a:p>
          <a:p>
            <a:pPr lvl="1" eaLnBrk="1" hangingPunct="1"/>
            <a:r>
              <a:rPr lang="en-US" sz="2300" dirty="0" smtClean="0"/>
              <a:t>Process of upgrading or refreshing the ROM BIOS chip</a:t>
            </a:r>
          </a:p>
          <a:p>
            <a:pPr lvl="1" eaLnBrk="1" hangingPunct="1"/>
            <a:r>
              <a:rPr lang="en-US" sz="2300" dirty="0" smtClean="0"/>
              <a:t>BIOS updates are downloaded from motherboard manufacturer’s Web site or third party site</a:t>
            </a:r>
          </a:p>
          <a:p>
            <a:pPr lvl="1" eaLnBrk="1" hangingPunct="1"/>
            <a:r>
              <a:rPr lang="en-US" sz="2300" dirty="0" smtClean="0"/>
              <a:t>Performed if motherboard unstable, incorporating new feature, or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ABBD7CF0-74DF-482C-881E-3F602C82F37B}" type="slidenum">
              <a:rPr lang="en-US" smtClean="0"/>
              <a:pPr eaLnBrk="1" hangingPunct="1"/>
              <a:t>46</a:t>
            </a:fld>
            <a:endParaRPr lang="en-US" dirty="0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Maintaining a Motherboard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Methods of installing BIOS updates</a:t>
            </a:r>
          </a:p>
          <a:p>
            <a:pPr lvl="1" eaLnBrk="1" hangingPunct="1"/>
            <a:r>
              <a:rPr lang="en-US" dirty="0" smtClean="0"/>
              <a:t>Express BIOS update</a:t>
            </a:r>
          </a:p>
          <a:p>
            <a:pPr lvl="1" eaLnBrk="1" hangingPunct="1"/>
            <a:r>
              <a:rPr lang="en-US" dirty="0" smtClean="0"/>
              <a:t>Update from a USB flash drive using setup BIOS</a:t>
            </a:r>
          </a:p>
          <a:p>
            <a:pPr lvl="1" eaLnBrk="1" hangingPunct="1"/>
            <a:r>
              <a:rPr lang="en-US" dirty="0" smtClean="0"/>
              <a:t>Update using a bootable CD</a:t>
            </a:r>
          </a:p>
          <a:p>
            <a:pPr lvl="1" eaLnBrk="1" hangingPunct="1"/>
            <a:r>
              <a:rPr lang="en-US" dirty="0" smtClean="0"/>
              <a:t>Recovery from a failed update</a:t>
            </a:r>
          </a:p>
          <a:p>
            <a:pPr eaLnBrk="1" hangingPunct="1"/>
            <a:r>
              <a:rPr lang="en-US" dirty="0" smtClean="0"/>
              <a:t>“If it’s not broke, don’t fix it” – only update if you’re having trouble with a motherboard</a:t>
            </a:r>
          </a:p>
          <a:p>
            <a:pPr eaLnBrk="1" hangingPunct="1"/>
            <a:r>
              <a:rPr lang="en-US" dirty="0" smtClean="0"/>
              <a:t>Don’t update unless the update is a later version than the one installed</a:t>
            </a:r>
          </a:p>
          <a:p>
            <a:pPr eaLnBrk="1" hangingPunct="1"/>
            <a:r>
              <a:rPr lang="en-US" dirty="0" smtClean="0"/>
              <a:t>Update should not be interrupted while in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7EB5688-E782-49A9-AEB1-F27614AB7931}" type="slidenum">
              <a:rPr lang="en-US" smtClean="0"/>
              <a:pPr eaLnBrk="1" hangingPunct="1"/>
              <a:t>47</a:t>
            </a:fld>
            <a:endParaRPr lang="en-US" dirty="0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Maintaining a Motherboard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Replacing the CMOS battery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Choose correct replacement battery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Power down system, unplug it, press power button to drain the power, remove case cover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ground bracelet, remove old battery using a flat-head screwdriver, pop new battery into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Installing or Replacing a Motherboard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Consider the following when selecting a motherboard:</a:t>
            </a:r>
          </a:p>
          <a:p>
            <a:pPr lvl="1"/>
            <a:r>
              <a:rPr lang="en-US" dirty="0" smtClean="0"/>
              <a:t>Form factor</a:t>
            </a:r>
          </a:p>
          <a:p>
            <a:pPr lvl="1"/>
            <a:r>
              <a:rPr lang="en-US" dirty="0" smtClean="0"/>
              <a:t>The brand (Intel or AMD) and model processors the board supports</a:t>
            </a:r>
          </a:p>
          <a:p>
            <a:pPr lvl="1"/>
            <a:r>
              <a:rPr lang="en-US" dirty="0" smtClean="0"/>
              <a:t>Chipset and memory speeds the board supports</a:t>
            </a:r>
          </a:p>
          <a:p>
            <a:pPr lvl="1"/>
            <a:r>
              <a:rPr lang="en-US" dirty="0" smtClean="0"/>
              <a:t>Expansion slots (type and how many needed)</a:t>
            </a:r>
          </a:p>
          <a:p>
            <a:pPr lvl="1"/>
            <a:r>
              <a:rPr lang="en-US" dirty="0" smtClean="0"/>
              <a:t>Hard drive controllers</a:t>
            </a:r>
          </a:p>
          <a:p>
            <a:pPr lvl="1"/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Price and warranty</a:t>
            </a:r>
          </a:p>
          <a:p>
            <a:pPr lvl="1"/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64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0DBEAABE-5265-469A-9DAF-024FFD078A12}" type="slidenum">
              <a:rPr lang="en-US" smtClean="0"/>
              <a:pPr eaLnBrk="1" hangingPunct="1"/>
              <a:t>49</a:t>
            </a:fld>
            <a:endParaRPr lang="en-US" dirty="0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Installing or Replacing a Motherboard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process for replacing a motherboard: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1. Verify right motherboard is selected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2. Get familiar with documentation, features, settings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3. Remove components to reach old motherboard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4. Set any jumpers on the new motherboard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5. Install the I/O shield (metal plate)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6. Install motherboard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7</a:t>
            </a:r>
            <a:r>
              <a:rPr lang="en-US" dirty="0" smtClean="0"/>
              <a:t>. Install processor and processor cooler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8</a:t>
            </a:r>
            <a:r>
              <a:rPr lang="en-US" dirty="0" smtClean="0"/>
              <a:t>. Install 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9</a:t>
            </a:r>
            <a:r>
              <a:rPr lang="en-US" dirty="0" smtClean="0"/>
              <a:t>. Attach cabling (case switches, power supply, drives)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 descr="C:\Users\Julie\Documents\DropBox\InstructorManuals\A+Hardware\Figures\Ch03\Figure 3-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00" y="990600"/>
            <a:ext cx="55626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5440279"/>
            <a:ext cx="385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3-3  </a:t>
            </a:r>
            <a:r>
              <a:rPr lang="en-US" dirty="0" smtClean="0"/>
              <a:t>A Mini-ITX motherboard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5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B167832-E64A-436F-9DAC-F04A58C3E780}" type="slidenum">
              <a:rPr lang="en-US" smtClean="0"/>
              <a:pPr eaLnBrk="1" hangingPunct="1"/>
              <a:t>50</a:t>
            </a:fld>
            <a:endParaRPr lang="en-US" dirty="0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Installing or Replacing a Motherboard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General process for replacing motherboard (cont’d.)</a:t>
            </a:r>
          </a:p>
          <a:p>
            <a:pPr lvl="1" eaLnBrk="1" hangingPunct="1"/>
            <a:r>
              <a:rPr lang="en-US" dirty="0" smtClean="0"/>
              <a:t>10. Install </a:t>
            </a:r>
            <a:r>
              <a:rPr lang="en-US" dirty="0"/>
              <a:t>video card on motherboard</a:t>
            </a:r>
          </a:p>
          <a:p>
            <a:pPr lvl="1" eaLnBrk="1" hangingPunct="1"/>
            <a:r>
              <a:rPr lang="en-US" dirty="0" smtClean="0"/>
              <a:t>11. Plug in PC, attach monitor, keyboard</a:t>
            </a:r>
          </a:p>
          <a:p>
            <a:pPr lvl="1" eaLnBrk="1" hangingPunct="1"/>
            <a:r>
              <a:rPr lang="en-US" dirty="0" smtClean="0"/>
              <a:t>12. Boot system, enter BIOS setup</a:t>
            </a:r>
          </a:p>
          <a:p>
            <a:pPr lvl="1" eaLnBrk="1" hangingPunct="1"/>
            <a:r>
              <a:rPr lang="en-US" dirty="0" smtClean="0"/>
              <a:t>12. Verify settings set to default</a:t>
            </a:r>
          </a:p>
          <a:p>
            <a:pPr lvl="2" eaLnBrk="1" hangingPunct="1"/>
            <a:r>
              <a:rPr lang="en-US" dirty="0" smtClean="0"/>
              <a:t>Check time and date</a:t>
            </a:r>
          </a:p>
          <a:p>
            <a:pPr lvl="2" eaLnBrk="1" hangingPunct="1"/>
            <a:r>
              <a:rPr lang="en-US" dirty="0" smtClean="0"/>
              <a:t>Make sure abbreviated POST is disabled</a:t>
            </a:r>
          </a:p>
          <a:p>
            <a:pPr lvl="2" eaLnBrk="1" hangingPunct="1"/>
            <a:r>
              <a:rPr lang="en-US" dirty="0" smtClean="0"/>
              <a:t>Set the boot order</a:t>
            </a:r>
          </a:p>
          <a:p>
            <a:pPr lvl="2" eaLnBrk="1" hangingPunct="1"/>
            <a:r>
              <a:rPr lang="en-US" dirty="0" smtClean="0"/>
              <a:t>Leave everything else at defaults</a:t>
            </a:r>
          </a:p>
          <a:p>
            <a:pPr lvl="2" eaLnBrk="1" hangingPunct="1"/>
            <a:r>
              <a:rPr lang="en-US" dirty="0" smtClean="0"/>
              <a:t>Save and exit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Installing or Replacing a Motherboard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General process for replacing motherboard (cont’d.)</a:t>
            </a:r>
          </a:p>
          <a:p>
            <a:pPr lvl="1" eaLnBrk="1" hangingPunct="1"/>
            <a:r>
              <a:rPr lang="en-US" dirty="0" smtClean="0"/>
              <a:t>13. </a:t>
            </a:r>
            <a:r>
              <a:rPr lang="en-US" dirty="0"/>
              <a:t>Observe POST, verify no errors</a:t>
            </a:r>
          </a:p>
          <a:p>
            <a:pPr lvl="1" eaLnBrk="1" hangingPunct="1"/>
            <a:r>
              <a:rPr lang="en-US" dirty="0"/>
              <a:t>14. </a:t>
            </a:r>
            <a:r>
              <a:rPr lang="en-US" dirty="0" smtClean="0"/>
              <a:t>Verify Windows starts with no errors</a:t>
            </a:r>
            <a:endParaRPr lang="en-US" dirty="0"/>
          </a:p>
          <a:p>
            <a:pPr lvl="1" eaLnBrk="1" hangingPunct="1"/>
            <a:r>
              <a:rPr lang="en-US" dirty="0"/>
              <a:t>15. Install the motherboard </a:t>
            </a:r>
            <a:r>
              <a:rPr lang="en-US" dirty="0" smtClean="0"/>
              <a:t>drivers</a:t>
            </a:r>
            <a:endParaRPr lang="en-US" dirty="0"/>
          </a:p>
          <a:p>
            <a:pPr lvl="1" eaLnBrk="1" hangingPunct="1"/>
            <a:r>
              <a:rPr lang="en-US" dirty="0"/>
              <a:t>16. Install other expansion </a:t>
            </a:r>
            <a:r>
              <a:rPr lang="en-US" dirty="0" smtClean="0"/>
              <a:t>cards and drivers</a:t>
            </a:r>
            <a:endParaRPr lang="en-US" dirty="0"/>
          </a:p>
          <a:p>
            <a:pPr lvl="1" eaLnBrk="1" hangingPunct="1"/>
            <a:r>
              <a:rPr lang="en-US" dirty="0"/>
              <a:t>17. Verify system operating properly, make final OS and BIOS adjustments </a:t>
            </a:r>
            <a:r>
              <a:rPr lang="en-US" dirty="0" smtClean="0"/>
              <a:t>(setting power-on passwords)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53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3A9BCFF0-C9FA-4718-A910-5F073DDB54D3}" type="slidenum">
              <a:rPr lang="en-US" smtClean="0"/>
              <a:pPr eaLnBrk="1" hangingPunct="1"/>
              <a:t>52</a:t>
            </a:fld>
            <a:endParaRPr lang="en-US" dirty="0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motherboard is the most complicated of all components inside a computer</a:t>
            </a:r>
          </a:p>
          <a:p>
            <a:pPr eaLnBrk="1" hangingPunct="1"/>
            <a:r>
              <a:rPr lang="en-US" dirty="0" smtClean="0"/>
              <a:t>Most popular motherboard form factors are ATX, MicroATX and Mini-ITX</a:t>
            </a:r>
          </a:p>
          <a:p>
            <a:pPr eaLnBrk="1" hangingPunct="1"/>
            <a:r>
              <a:rPr lang="en-US" dirty="0" smtClean="0"/>
              <a:t>Motherboard will have one or more processor sockets</a:t>
            </a:r>
          </a:p>
          <a:p>
            <a:pPr eaLnBrk="1" hangingPunct="1"/>
            <a:r>
              <a:rPr lang="en-US" dirty="0" smtClean="0"/>
              <a:t>Intel, AMD, NVIDIA, and SiS are the most popular chipset manufacturers</a:t>
            </a:r>
          </a:p>
          <a:p>
            <a:pPr eaLnBrk="1" hangingPunct="1"/>
            <a:r>
              <a:rPr lang="en-US" dirty="0" smtClean="0"/>
              <a:t>Major advancements in Intel: Accelerated Hub Architecture, Nehalem chipsets, Sandy Bridge and Ivy Bridge chipsets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3720356-B31A-4420-BB61-6E941AA8493F}" type="slidenum">
              <a:rPr lang="en-US" smtClean="0"/>
              <a:pPr eaLnBrk="1" hangingPunct="1"/>
              <a:t>53</a:t>
            </a:fld>
            <a:endParaRPr lang="en-US" dirty="0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Buses include conventional PCI, PIC-X, PCI Express, and AGP</a:t>
            </a:r>
          </a:p>
          <a:p>
            <a:pPr eaLnBrk="1" hangingPunct="1"/>
            <a:r>
              <a:rPr lang="en-US" dirty="0" smtClean="0"/>
              <a:t>Some components can be built into the motherboard, called on-board components</a:t>
            </a:r>
          </a:p>
          <a:p>
            <a:pPr eaLnBrk="1" hangingPunct="1"/>
            <a:r>
              <a:rPr lang="en-US" dirty="0" smtClean="0"/>
              <a:t>Most common method of configuring a motherboard is BIOS setup</a:t>
            </a:r>
          </a:p>
          <a:p>
            <a:pPr eaLnBrk="1" hangingPunct="1"/>
            <a:r>
              <a:rPr lang="en-US" dirty="0" smtClean="0"/>
              <a:t>Settings that can be changed include: changing boot order, enabling or disabling onboard devices, support for virtualization, and security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Motherboard drivers and/or BIOS might need updating to fix a problem</a:t>
            </a:r>
          </a:p>
          <a:p>
            <a:r>
              <a:rPr lang="en-US" dirty="0" smtClean="0"/>
              <a:t>CMOS battery might need replacing </a:t>
            </a:r>
          </a:p>
          <a:p>
            <a:r>
              <a:rPr lang="en-US" dirty="0" smtClean="0"/>
              <a:t>When selecting a motherboard pay attention to the form factor, chipset, expansion slots, memory slots, and processors supported</a:t>
            </a:r>
          </a:p>
          <a:p>
            <a:r>
              <a:rPr lang="en-US" dirty="0" smtClean="0"/>
              <a:t>Study motherboard manual before installing 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A+ Guide to Hardware, Sixth Edition</a:t>
            </a:r>
            <a:endParaRPr lang="en-US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A7C4878A-E4A5-4F2F-9D46-D64E6C01F3CF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pic>
        <p:nvPicPr>
          <p:cNvPr id="1026" name="Picture 2" descr="C:\Users\Julie\Documents\DropBox\InstructorManuals\A+Hardware\Figures\Ch03\Table 3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18" y="609600"/>
            <a:ext cx="6329363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47800" y="5715000"/>
            <a:ext cx="6199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Table 3-1 </a:t>
            </a:r>
            <a:r>
              <a:rPr lang="en-US" sz="1600" dirty="0"/>
              <a:t>Sockets for Intel processors used for desktop computers</a:t>
            </a:r>
          </a:p>
        </p:txBody>
      </p:sp>
      <p:pic>
        <p:nvPicPr>
          <p:cNvPr id="1027" name="Picture 3" descr="C:\Users\Julie\Documents\DropBox\InstructorManuals\A+Hardware\Figures\Ch03\Table 3-1(continu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3" y="3811587"/>
            <a:ext cx="631704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A+ Guide to Hardware, Sixth Edition</a:t>
            </a:r>
            <a:endParaRPr lang="en-US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F1AA8CB-8149-4896-87A1-7EA5C97B387F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Processor Sockets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Processor socket – determines which processors a board can support</a:t>
            </a:r>
          </a:p>
          <a:p>
            <a:pPr lvl="1" eaLnBrk="1" hangingPunct="1"/>
            <a:r>
              <a:rPr lang="en-US" dirty="0" smtClean="0"/>
              <a:t>Socket holds Intel or AMD processor</a:t>
            </a:r>
          </a:p>
          <a:p>
            <a:pPr eaLnBrk="1" hangingPunct="1"/>
            <a:r>
              <a:rPr lang="en-US" dirty="0" smtClean="0"/>
              <a:t>Sockets for Intel processors</a:t>
            </a:r>
          </a:p>
          <a:p>
            <a:pPr lvl="1" eaLnBrk="1" hangingPunct="1"/>
            <a:r>
              <a:rPr lang="en-US" dirty="0" smtClean="0"/>
              <a:t>Intel makes several Itanium and Xeon processors designed for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84349AB-83E8-409D-B371-0BC69DABB185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Processor Sockets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Sockets and processor use different methods to make contacts between them:</a:t>
            </a:r>
          </a:p>
          <a:p>
            <a:pPr lvl="1" eaLnBrk="1" hangingPunct="1"/>
            <a:r>
              <a:rPr lang="en-US" dirty="0" smtClean="0"/>
              <a:t>Pin grid array (PGA) socket</a:t>
            </a:r>
          </a:p>
          <a:p>
            <a:pPr lvl="2" eaLnBrk="1" hangingPunct="1"/>
            <a:r>
              <a:rPr lang="en-US" dirty="0" smtClean="0"/>
              <a:t>Pins aligned in uniform rows around socket</a:t>
            </a:r>
          </a:p>
          <a:p>
            <a:pPr lvl="1" eaLnBrk="1" hangingPunct="1"/>
            <a:r>
              <a:rPr lang="en-US" dirty="0" smtClean="0"/>
              <a:t>Land grid array (LGA)</a:t>
            </a:r>
          </a:p>
          <a:p>
            <a:pPr lvl="2" eaLnBrk="1" hangingPunct="1"/>
            <a:r>
              <a:rPr lang="en-US" dirty="0" smtClean="0"/>
              <a:t>Uses lands (pads) rather than pins</a:t>
            </a:r>
          </a:p>
          <a:p>
            <a:pPr lvl="2" eaLnBrk="1" hangingPunct="1"/>
            <a:r>
              <a:rPr lang="en-US" dirty="0" smtClean="0"/>
              <a:t>Examples of LGA sockets: LGA775 and LGA1366</a:t>
            </a:r>
          </a:p>
          <a:p>
            <a:pPr lvl="1" eaLnBrk="1" hangingPunct="1"/>
            <a:r>
              <a:rPr lang="en-US" dirty="0" smtClean="0"/>
              <a:t>Flip-chip land grid array (FCLGA) socket</a:t>
            </a:r>
          </a:p>
          <a:p>
            <a:pPr lvl="2" eaLnBrk="1" hangingPunct="1"/>
            <a:r>
              <a:rPr lang="en-US" dirty="0" smtClean="0"/>
              <a:t>Chip is flipped over so that the top of the chip is on the bottom and makes contact with the socket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DF34-BBDF-4E81-BACC-462A15585D9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Processor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Sockets and processor use different methods to make contacts between them (cont’d):</a:t>
            </a:r>
          </a:p>
          <a:p>
            <a:pPr lvl="1" eaLnBrk="1" hangingPunct="1"/>
            <a:r>
              <a:rPr lang="en-US" dirty="0" smtClean="0"/>
              <a:t>Staggered pin grid array (SPGA)</a:t>
            </a:r>
          </a:p>
          <a:p>
            <a:pPr lvl="2" eaLnBrk="1" hangingPunct="1"/>
            <a:r>
              <a:rPr lang="en-US" dirty="0" smtClean="0"/>
              <a:t>Pins staggered over socket</a:t>
            </a:r>
          </a:p>
          <a:p>
            <a:pPr lvl="2" eaLnBrk="1" hangingPunct="1"/>
            <a:r>
              <a:rPr lang="en-US" dirty="0" smtClean="0"/>
              <a:t>Squeezes more pins into a small space</a:t>
            </a:r>
          </a:p>
          <a:p>
            <a:pPr lvl="2" eaLnBrk="1" hangingPunct="1"/>
            <a:r>
              <a:rPr lang="en-US" dirty="0" smtClean="0"/>
              <a:t>Easily bent</a:t>
            </a:r>
          </a:p>
          <a:p>
            <a:pPr lvl="1" eaLnBrk="1" hangingPunct="1"/>
            <a:r>
              <a:rPr lang="en-US" dirty="0" smtClean="0"/>
              <a:t>Ball grid array (BGA)</a:t>
            </a:r>
          </a:p>
          <a:p>
            <a:pPr lvl="2" eaLnBrk="1" hangingPunct="1"/>
            <a:r>
              <a:rPr lang="en-US" dirty="0" smtClean="0"/>
              <a:t>Not really a socket</a:t>
            </a:r>
          </a:p>
          <a:p>
            <a:pPr lvl="2" eaLnBrk="1" hangingPunct="1"/>
            <a:r>
              <a:rPr lang="en-US" dirty="0" smtClean="0"/>
              <a:t>Processor is soldered to the motherboard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75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2550</Words>
  <Application>Microsoft Office PowerPoint</Application>
  <PresentationFormat>On-screen Show (4:3)</PresentationFormat>
  <Paragraphs>386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ＭＳ Ｐゴシック</vt:lpstr>
      <vt:lpstr>Arial</vt:lpstr>
      <vt:lpstr>Times New Roman</vt:lpstr>
      <vt:lpstr>3_Default Design</vt:lpstr>
      <vt:lpstr>A+ All About Motherboards</vt:lpstr>
      <vt:lpstr>What you need to know when finished</vt:lpstr>
      <vt:lpstr>Motherboard Types and Features</vt:lpstr>
      <vt:lpstr>Motherboard Form Factors</vt:lpstr>
      <vt:lpstr>PowerPoint Presentation</vt:lpstr>
      <vt:lpstr>PowerPoint Presentation</vt:lpstr>
      <vt:lpstr>Processor Sockets</vt:lpstr>
      <vt:lpstr>Processor Sockets</vt:lpstr>
      <vt:lpstr>Processor Sockets</vt:lpstr>
      <vt:lpstr>PowerPoint Presentation</vt:lpstr>
      <vt:lpstr>Processor Sockets</vt:lpstr>
      <vt:lpstr>PowerPoint Presentation</vt:lpstr>
      <vt:lpstr>Processor Sockets</vt:lpstr>
      <vt:lpstr>The Chipset</vt:lpstr>
      <vt:lpstr>PowerPoint Presentation</vt:lpstr>
      <vt:lpstr>The Chipset</vt:lpstr>
      <vt:lpstr>PowerPoint Presentation</vt:lpstr>
      <vt:lpstr>The Chipset</vt:lpstr>
      <vt:lpstr>The Chipset</vt:lpstr>
      <vt:lpstr>The Chipset </vt:lpstr>
      <vt:lpstr>Buses and Expansion Slots</vt:lpstr>
      <vt:lpstr>PowerPoint Presentation</vt:lpstr>
      <vt:lpstr>Buses and Expansion Slots</vt:lpstr>
      <vt:lpstr>PowerPoint Presentation</vt:lpstr>
      <vt:lpstr>Buses and Expansion Slots</vt:lpstr>
      <vt:lpstr>Buses and Expansion Slots</vt:lpstr>
      <vt:lpstr>Buses and Expansion Slots</vt:lpstr>
      <vt:lpstr>PowerPoint Presentation</vt:lpstr>
      <vt:lpstr>Buses and Expansion Slots</vt:lpstr>
      <vt:lpstr>Buses and Expansion Slots</vt:lpstr>
      <vt:lpstr>PowerPoint Presentation</vt:lpstr>
      <vt:lpstr>On-Board Ports and Connectors</vt:lpstr>
      <vt:lpstr>Configuring a Motherboard</vt:lpstr>
      <vt:lpstr>Using Jumpers to Configure a Motherboard</vt:lpstr>
      <vt:lpstr>PowerPoint Presentation</vt:lpstr>
      <vt:lpstr>Using Setup BIOS To Configure a Motherboard</vt:lpstr>
      <vt:lpstr>PowerPoint Presentation</vt:lpstr>
      <vt:lpstr>Using Setup BIOS To Configure a Motherboard</vt:lpstr>
      <vt:lpstr>Using Setup BIOS To Configure a Motherboard</vt:lpstr>
      <vt:lpstr>Using Setup BIOS To Configure a Motherboard</vt:lpstr>
      <vt:lpstr>Using Setup BIOS To Configure a Motherboard</vt:lpstr>
      <vt:lpstr>Using Setup BIOS To Configure a Motherboard</vt:lpstr>
      <vt:lpstr>Using Setup BIOS To Configure a Motherboard</vt:lpstr>
      <vt:lpstr>Maintaining a Motherboard</vt:lpstr>
      <vt:lpstr>Maintaining a Motherboard</vt:lpstr>
      <vt:lpstr>Maintaining a Motherboard</vt:lpstr>
      <vt:lpstr>Maintaining a Motherboard</vt:lpstr>
      <vt:lpstr>Installing or Replacing a Motherboard</vt:lpstr>
      <vt:lpstr>Installing or Replacing a Motherboard</vt:lpstr>
      <vt:lpstr>Installing or Replacing a Motherboard</vt:lpstr>
      <vt:lpstr>Installing or Replacing a Motherboard</vt:lpstr>
      <vt:lpstr>Summary</vt:lpstr>
      <vt:lpstr>Summary</vt:lpstr>
      <vt:lpstr>Summary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562</cp:revision>
  <dcterms:created xsi:type="dcterms:W3CDTF">2009-09-28T16:45:54Z</dcterms:created>
  <dcterms:modified xsi:type="dcterms:W3CDTF">2017-06-24T17:16:26Z</dcterms:modified>
</cp:coreProperties>
</file>